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Lato Heavy" charset="1" panose="020F0502020204030203"/>
      <p:regular r:id="rId12"/>
    </p:embeddedFont>
    <p:embeddedFont>
      <p:font typeface="Lato Bold Italics" charset="1" panose="020F0802020204030203"/>
      <p:regular r:id="rId13"/>
    </p:embeddedFont>
    <p:embeddedFont>
      <p:font typeface="EFCO Brookshire" charset="1" panose="0000000000000000000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313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917749" y="3158135"/>
            <a:ext cx="11123567" cy="6726225"/>
            <a:chOff x="0" y="0"/>
            <a:chExt cx="14831423" cy="8968300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0"/>
              <a:ext cx="14831423" cy="18457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999"/>
                </a:lnSpc>
              </a:pPr>
              <a:r>
                <a:rPr lang="en-US" sz="4999">
                  <a:solidFill>
                    <a:srgbClr val="FFFFFF"/>
                  </a:solidFill>
                  <a:latin typeface="Lato Heavy"/>
                  <a:ea typeface="Lato Heavy"/>
                  <a:cs typeface="Lato Heavy"/>
                  <a:sym typeface="Lato Heavy"/>
                </a:rPr>
                <a:t>An inquiry into identity as individuals and as part of a collective through: 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2441558"/>
              <a:ext cx="14831423" cy="65267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PHYSICAL, EMOTIONAL, SOCIAL AND SPIRITUAL HEALTH AND WELL-BEING; 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RELATIONSHIPS AND BELONGING; 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LEARNING AND GROWING</a:t>
              </a:r>
            </a:p>
            <a:p>
              <a:pPr algn="l">
                <a:lnSpc>
                  <a:spcPts val="54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3350067" y="3158135"/>
            <a:ext cx="2541635" cy="2626925"/>
          </a:xfrm>
          <a:custGeom>
            <a:avLst/>
            <a:gdLst/>
            <a:ahLst/>
            <a:cxnLst/>
            <a:rect r="r" b="b" t="t" l="l"/>
            <a:pathLst>
              <a:path h="2626925" w="2541635">
                <a:moveTo>
                  <a:pt x="0" y="0"/>
                </a:moveTo>
                <a:lnTo>
                  <a:pt x="2541635" y="0"/>
                </a:lnTo>
                <a:lnTo>
                  <a:pt x="2541635" y="2626924"/>
                </a:lnTo>
                <a:lnTo>
                  <a:pt x="0" y="262692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85152" y="885825"/>
            <a:ext cx="15717696" cy="2272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70"/>
              </a:lnSpc>
            </a:pPr>
            <a:r>
              <a:rPr lang="en-US" sz="20760">
                <a:solidFill>
                  <a:srgbClr val="FFFFFF"/>
                </a:solidFill>
                <a:latin typeface="EFCO Brookshire"/>
                <a:ea typeface="EFCO Brookshire"/>
                <a:cs typeface="EFCO Brookshire"/>
                <a:sym typeface="EFCO Brookshire"/>
              </a:rPr>
              <a:t>Who we are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BD5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85152" y="2341403"/>
            <a:ext cx="11825273" cy="7354875"/>
            <a:chOff x="0" y="0"/>
            <a:chExt cx="15767031" cy="9806500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0"/>
              <a:ext cx="15767031" cy="26839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999"/>
                </a:lnSpc>
              </a:pPr>
              <a:r>
                <a:rPr lang="en-US" sz="4999">
                  <a:solidFill>
                    <a:srgbClr val="000000"/>
                  </a:solidFill>
                  <a:latin typeface="Lato Heavy"/>
                  <a:ea typeface="Lato Heavy"/>
                  <a:cs typeface="Lato Heavy"/>
                  <a:sym typeface="Lato Heavy"/>
                </a:rPr>
                <a:t>An inquiry into histor</a:t>
              </a:r>
              <a:r>
                <a:rPr lang="en-US" sz="4999">
                  <a:solidFill>
                    <a:srgbClr val="000000"/>
                  </a:solidFill>
                  <a:latin typeface="Lato Heavy"/>
                  <a:ea typeface="Lato Heavy"/>
                  <a:cs typeface="Lato Heavy"/>
                  <a:sym typeface="Lato Heavy"/>
                </a:rPr>
                <a:t>ies and</a:t>
              </a:r>
            </a:p>
            <a:p>
              <a:pPr algn="ctr">
                <a:lnSpc>
                  <a:spcPts val="4999"/>
                </a:lnSpc>
              </a:pPr>
              <a:r>
                <a:rPr lang="en-US" sz="4999">
                  <a:solidFill>
                    <a:srgbClr val="000000"/>
                  </a:solidFill>
                  <a:latin typeface="Lato Heavy"/>
                  <a:ea typeface="Lato Heavy"/>
                  <a:cs typeface="Lato Heavy"/>
                  <a:sym typeface="Lato Heavy"/>
                </a:rPr>
                <a:t>orientation in place, space and time through: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3279758"/>
              <a:ext cx="15767031" cy="65267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000000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PERIODS, </a:t>
              </a:r>
              <a:r>
                <a:rPr lang="en-US" b="true" sz="4999" i="true" spc="214">
                  <a:solidFill>
                    <a:srgbClr val="000000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EVENTS AND ARTEFACTS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000000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COMMUNITIES, HERITAGE, CULTURE AND ENVIRONMENT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000000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NATU</a:t>
              </a:r>
              <a:r>
                <a:rPr lang="en-US" b="true" sz="4999" i="true" spc="214">
                  <a:solidFill>
                    <a:srgbClr val="000000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RAL AND HUMAN DRIVERS OF MOVEMENT, ADAPTATION, AND TRANSFORMATION</a:t>
              </a:r>
            </a:p>
            <a:p>
              <a:pPr algn="l">
                <a:lnSpc>
                  <a:spcPts val="54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4208598" y="2341403"/>
            <a:ext cx="2794250" cy="2738918"/>
          </a:xfrm>
          <a:custGeom>
            <a:avLst/>
            <a:gdLst/>
            <a:ahLst/>
            <a:cxnLst/>
            <a:rect r="r" b="b" t="t" l="l"/>
            <a:pathLst>
              <a:path h="2738918" w="2794250">
                <a:moveTo>
                  <a:pt x="0" y="0"/>
                </a:moveTo>
                <a:lnTo>
                  <a:pt x="2794250" y="0"/>
                </a:lnTo>
                <a:lnTo>
                  <a:pt x="2794250" y="2738918"/>
                </a:lnTo>
                <a:lnTo>
                  <a:pt x="0" y="273891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85152" y="718025"/>
            <a:ext cx="15717696" cy="19867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322"/>
              </a:lnSpc>
            </a:pPr>
            <a:r>
              <a:rPr lang="en-US" sz="9763">
                <a:solidFill>
                  <a:srgbClr val="000000"/>
                </a:solidFill>
                <a:latin typeface="EFCO Brookshire"/>
                <a:ea typeface="EFCO Brookshire"/>
                <a:cs typeface="EFCO Brookshire"/>
                <a:sym typeface="EFCO Brookshire"/>
              </a:rPr>
              <a:t>Where we are in place and time</a:t>
            </a:r>
          </a:p>
          <a:p>
            <a:pPr algn="ctr">
              <a:lnSpc>
                <a:spcPts val="7322"/>
              </a:lnSpc>
            </a:p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BF6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2458613"/>
            <a:ext cx="12835730" cy="7421550"/>
            <a:chOff x="0" y="0"/>
            <a:chExt cx="17114307" cy="9895400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0"/>
              <a:ext cx="17114307" cy="18457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999"/>
                </a:lnSpc>
              </a:pPr>
              <a:r>
                <a:rPr lang="en-US" sz="4999">
                  <a:solidFill>
                    <a:srgbClr val="FFFFFF"/>
                  </a:solidFill>
                  <a:latin typeface="Lato Heavy"/>
                  <a:ea typeface="Lato Heavy"/>
                  <a:cs typeface="Lato Heavy"/>
                  <a:sym typeface="Lato Heavy"/>
                </a:rPr>
                <a:t>An inquiry into the diversity of voice, perspectives, and expression through: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2441558"/>
              <a:ext cx="17114307" cy="74538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INSPIRATION, IMAGINATION, CREATIVITY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PERSONAL, SOCIAL AND CUL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TU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RAL MODES AND PRACTICES OF COMMUNICATION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INTENTIONS, PERCEPTIONS, INTERPRETATIONS AND RESPONSES</a:t>
              </a:r>
            </a:p>
            <a:p>
              <a:pPr algn="l">
                <a:lnSpc>
                  <a:spcPts val="54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4119736" y="2458613"/>
            <a:ext cx="2883112" cy="3084728"/>
          </a:xfrm>
          <a:custGeom>
            <a:avLst/>
            <a:gdLst/>
            <a:ahLst/>
            <a:cxnLst/>
            <a:rect r="r" b="b" t="t" l="l"/>
            <a:pathLst>
              <a:path h="3084728" w="2883112">
                <a:moveTo>
                  <a:pt x="0" y="0"/>
                </a:moveTo>
                <a:lnTo>
                  <a:pt x="2883112" y="0"/>
                </a:lnTo>
                <a:lnTo>
                  <a:pt x="2883112" y="3084727"/>
                </a:lnTo>
                <a:lnTo>
                  <a:pt x="0" y="30847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85152" y="811629"/>
            <a:ext cx="15717696" cy="13237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121"/>
              </a:lnSpc>
            </a:pPr>
            <a:r>
              <a:rPr lang="en-US" sz="12162">
                <a:solidFill>
                  <a:srgbClr val="FFFFFF"/>
                </a:solidFill>
                <a:latin typeface="EFCO Brookshire"/>
                <a:ea typeface="EFCO Brookshire"/>
                <a:cs typeface="EFCO Brookshire"/>
                <a:sym typeface="EFCO Brookshire"/>
              </a:rPr>
              <a:t>How we express ourselves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38B6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85152" y="2834981"/>
            <a:ext cx="12835730" cy="6030900"/>
            <a:chOff x="0" y="0"/>
            <a:chExt cx="17114307" cy="8041200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0"/>
              <a:ext cx="17114307" cy="18457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999"/>
                </a:lnSpc>
              </a:pPr>
              <a:r>
                <a:rPr lang="en-US" sz="4999">
                  <a:solidFill>
                    <a:srgbClr val="FFFFFF"/>
                  </a:solidFill>
                  <a:latin typeface="Lato Heavy"/>
                  <a:ea typeface="Lato Heavy"/>
                  <a:cs typeface="Lato Heavy"/>
                  <a:sym typeface="Lato Heavy"/>
                </a:rPr>
                <a:t>An inquiry into understandings of the world and phenomena through: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2441558"/>
              <a:ext cx="17114307" cy="55996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PATTERNS, CYCLES, SYS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TE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MS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DIVERSE PRACTICES, METHODS AND TOOLS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D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ISCOVERY, DESIGN, INNOVATION: POSSIBILITIES AND IMPACTS</a:t>
              </a:r>
            </a:p>
            <a:p>
              <a:pPr algn="l">
                <a:lnSpc>
                  <a:spcPts val="5499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4654970" y="2477016"/>
            <a:ext cx="2347878" cy="2282203"/>
          </a:xfrm>
          <a:custGeom>
            <a:avLst/>
            <a:gdLst/>
            <a:ahLst/>
            <a:cxnLst/>
            <a:rect r="r" b="b" t="t" l="l"/>
            <a:pathLst>
              <a:path h="2282203" w="2347878">
                <a:moveTo>
                  <a:pt x="0" y="0"/>
                </a:moveTo>
                <a:lnTo>
                  <a:pt x="2347878" y="0"/>
                </a:lnTo>
                <a:lnTo>
                  <a:pt x="2347878" y="2282204"/>
                </a:lnTo>
                <a:lnTo>
                  <a:pt x="0" y="228220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85152" y="878304"/>
            <a:ext cx="15717696" cy="14704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0171"/>
              </a:lnSpc>
            </a:pPr>
            <a:r>
              <a:rPr lang="en-US" sz="13562">
                <a:solidFill>
                  <a:srgbClr val="FFFFFF"/>
                </a:solidFill>
                <a:latin typeface="EFCO Brookshire"/>
                <a:ea typeface="EFCO Brookshire"/>
                <a:cs typeface="EFCO Brookshire"/>
                <a:sym typeface="EFCO Brookshire"/>
              </a:rPr>
              <a:t>How the world works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8C52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2532075"/>
            <a:ext cx="12835730" cy="6726225"/>
            <a:chOff x="0" y="0"/>
            <a:chExt cx="17114307" cy="8968300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0"/>
              <a:ext cx="17114307" cy="18457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999"/>
                </a:lnSpc>
              </a:pPr>
              <a:r>
                <a:rPr lang="en-US" sz="4999">
                  <a:solidFill>
                    <a:srgbClr val="FFFFFF"/>
                  </a:solidFill>
                  <a:latin typeface="Lato Heavy"/>
                  <a:ea typeface="Lato Heavy"/>
                  <a:cs typeface="Lato Heavy"/>
                  <a:sym typeface="Lato Heavy"/>
                </a:rPr>
                <a:t>An inquiry into systems, structures, and networks through: 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2441558"/>
              <a:ext cx="17114307" cy="65267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INTERACTIONS WITH AND BETWEEN SOCIAL AND ECOLOGICAL SYS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TE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MS; 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AP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PROACHES TO LIVELIHOODS AND TRA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DE PRACT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ICE - INTENDED AND UNINTENDED CONSEQUENCES;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REPRESENTATION, COLLABORATION, AND DECISION-MAKING</a:t>
              </a: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4815912" y="2043940"/>
            <a:ext cx="2186936" cy="2202123"/>
          </a:xfrm>
          <a:custGeom>
            <a:avLst/>
            <a:gdLst/>
            <a:ahLst/>
            <a:cxnLst/>
            <a:rect r="r" b="b" t="t" l="l"/>
            <a:pathLst>
              <a:path h="2202123" w="2186936">
                <a:moveTo>
                  <a:pt x="0" y="0"/>
                </a:moveTo>
                <a:lnTo>
                  <a:pt x="2186936" y="0"/>
                </a:lnTo>
                <a:lnTo>
                  <a:pt x="2186936" y="2202123"/>
                </a:lnTo>
                <a:lnTo>
                  <a:pt x="0" y="22021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85152" y="783054"/>
            <a:ext cx="15717696" cy="126088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672"/>
              </a:lnSpc>
            </a:pPr>
            <a:r>
              <a:rPr lang="en-US" sz="11562">
                <a:solidFill>
                  <a:srgbClr val="FFFFFF"/>
                </a:solidFill>
                <a:latin typeface="EFCO Brookshire"/>
                <a:ea typeface="EFCO Brookshire"/>
                <a:cs typeface="EFCO Brookshire"/>
                <a:sym typeface="EFCO Brookshire"/>
              </a:rPr>
              <a:t>How we organise ourselves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914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2879737"/>
            <a:ext cx="12835730" cy="6030900"/>
            <a:chOff x="0" y="0"/>
            <a:chExt cx="17114307" cy="8041200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0"/>
              <a:ext cx="17114307" cy="18457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999"/>
                </a:lnSpc>
              </a:pPr>
              <a:r>
                <a:rPr lang="en-US" sz="4999">
                  <a:solidFill>
                    <a:srgbClr val="FFFFFF"/>
                  </a:solidFill>
                  <a:latin typeface="Lato Heavy"/>
                  <a:ea typeface="Lato Heavy"/>
                  <a:cs typeface="Lato Heavy"/>
                  <a:sym typeface="Lato Heavy"/>
                </a:rPr>
                <a:t>An inquiry into the interdependence of human and natural worlds through: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2441558"/>
              <a:ext cx="17114307" cy="55996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RIGHTS, RESPONSIBILITIES AND DIGNITY OF ALL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P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ATHWAYS TO JUST,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 PEA</a:t>
              </a: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CEFUL AND REIMAGINED FUTURES</a:t>
              </a:r>
            </a:p>
            <a:p>
              <a:pPr algn="l" marL="1079499" indent="-539749" lvl="1">
                <a:lnSpc>
                  <a:spcPts val="5499"/>
                </a:lnSpc>
                <a:buFont typeface="Arial"/>
                <a:buChar char="•"/>
              </a:pPr>
              <a:r>
                <a:rPr lang="en-US" b="true" sz="4999" i="true" spc="214">
                  <a:solidFill>
                    <a:srgbClr val="FFFFFF"/>
                  </a:solidFill>
                  <a:latin typeface="Lato Bold Italics"/>
                  <a:ea typeface="Lato Bold Italics"/>
                  <a:cs typeface="Lato Bold Italics"/>
                  <a:sym typeface="Lato Bold Italics"/>
                </a:rPr>
                <a:t>NATURE, COMPLEXITY, COEXISTENCE AND WISDOM</a:t>
              </a: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4815912" y="2941377"/>
            <a:ext cx="2186936" cy="2202123"/>
          </a:xfrm>
          <a:custGeom>
            <a:avLst/>
            <a:gdLst/>
            <a:ahLst/>
            <a:cxnLst/>
            <a:rect r="r" b="b" t="t" l="l"/>
            <a:pathLst>
              <a:path h="2202123" w="2186936">
                <a:moveTo>
                  <a:pt x="0" y="0"/>
                </a:moveTo>
                <a:lnTo>
                  <a:pt x="2186936" y="0"/>
                </a:lnTo>
                <a:lnTo>
                  <a:pt x="2186936" y="2202123"/>
                </a:lnTo>
                <a:lnTo>
                  <a:pt x="0" y="22021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285152" y="1011654"/>
            <a:ext cx="15717696" cy="1839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646"/>
              </a:lnSpc>
            </a:pPr>
            <a:r>
              <a:rPr lang="en-US" sz="16861">
                <a:solidFill>
                  <a:srgbClr val="FFFFFF"/>
                </a:solidFill>
                <a:latin typeface="EFCO Brookshire"/>
                <a:ea typeface="EFCO Brookshire"/>
                <a:cs typeface="EFCO Brookshire"/>
                <a:sym typeface="EFCO Brookshire"/>
              </a:rPr>
              <a:t>Sharing the planet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DAGiuWjd6wQ</dc:identifier>
  <dcterms:modified xsi:type="dcterms:W3CDTF">2011-08-01T06:04:30Z</dcterms:modified>
  <cp:revision>1</cp:revision>
  <dc:title>Updated Transdisciplinary Theme Descriptors</dc:title>
</cp:coreProperties>
</file>